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358" r:id="rId3"/>
    <p:sldId id="341" r:id="rId4"/>
    <p:sldId id="323" r:id="rId5"/>
    <p:sldId id="328" r:id="rId6"/>
    <p:sldId id="360" r:id="rId7"/>
    <p:sldId id="329" r:id="rId8"/>
    <p:sldId id="330" r:id="rId9"/>
    <p:sldId id="321" r:id="rId10"/>
    <p:sldId id="332" r:id="rId11"/>
    <p:sldId id="326" r:id="rId12"/>
    <p:sldId id="34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geliki" initials="AY" lastIdx="1" clrIdx="0"/>
  <p:cmAuthor id="1" name="nelli kambour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67" autoAdjust="0"/>
  </p:normalViewPr>
  <p:slideViewPr>
    <p:cSldViewPr snapToGrid="0" snapToObjects="1">
      <p:cViewPr varScale="1">
        <p:scale>
          <a:sx n="35" d="100"/>
          <a:sy n="35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______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Ηλικιακή Κατανομή Ωφελούμενων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1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shade val="41000"/>
                    <a:shade val="100000"/>
                  </a:schemeClr>
                </a:gs>
                <a:gs pos="100000">
                  <a:schemeClr val="accent1">
                    <a:shade val="41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1.0000000000000006E-4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1-42D5-9DF0-412F1C0B25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21-25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3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shade val="53000"/>
                    <a:shade val="100000"/>
                  </a:schemeClr>
                </a:gs>
                <a:gs pos="100000">
                  <a:schemeClr val="accent1">
                    <a:shade val="53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2.907224423744418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1.2000000000000002E-2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31-42D5-9DF0-412F1C0B25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26-30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shade val="65000"/>
                    <a:shade val="100000"/>
                  </a:schemeClr>
                </a:gs>
                <a:gs pos="100000">
                  <a:schemeClr val="accent1">
                    <a:shade val="65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3.5627761151489248E-3"/>
                  <c:y val="-1.014415681699926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6.1800000000000008E-2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31-42D5-9DF0-412F1C0B25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31-35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shade val="76000"/>
                    <a:shade val="100000"/>
                  </a:schemeClr>
                </a:gs>
                <a:gs pos="100000">
                  <a:schemeClr val="accent1">
                    <a:shade val="76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1.014415681699926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0.14550000000000005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31-42D5-9DF0-412F1C0B25A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36-40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8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shade val="88000"/>
                    <a:shade val="100000"/>
                  </a:schemeClr>
                </a:gs>
                <a:gs pos="100000">
                  <a:schemeClr val="accent1">
                    <a:shade val="88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5.3441641727233237E-3"/>
                  <c:y val="-1.066451660862654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0.13830000000000001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31-42D5-9DF0-412F1C0B25A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41-45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shade val="100000"/>
                  </a:schemeClr>
                </a:gs>
                <a:gs pos="100000">
                  <a:schemeClr val="accent1"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3.5627761151488593E-3"/>
                  <c:y val="3.47240091720561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1-42D5-9DF0-412F1C0B25A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46-50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9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tint val="89000"/>
                    <a:shade val="100000"/>
                  </a:schemeClr>
                </a:gs>
                <a:gs pos="100000">
                  <a:schemeClr val="accent1">
                    <a:tint val="89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7813880575744622E-3"/>
                  <c:y val="8.011253495273830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0.19350000000000003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31-42D5-9DF0-412F1C0B25A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51-55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tint val="77000"/>
                    <a:shade val="100000"/>
                  </a:schemeClr>
                </a:gs>
                <a:gs pos="100000">
                  <a:schemeClr val="accent1">
                    <a:tint val="77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1.3063361513145803E-16"/>
                  <c:y val="1.255010607334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Sheet1!$I$2</c:f>
              <c:numCache>
                <c:formatCode>0.00%</c:formatCode>
                <c:ptCount val="1"/>
                <c:pt idx="0">
                  <c:v>0.14860000000000001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31-42D5-9DF0-412F1C0B25A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56-60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tint val="65000"/>
                    <a:shade val="100000"/>
                  </a:schemeClr>
                </a:gs>
                <a:gs pos="100000">
                  <a:schemeClr val="accent1">
                    <a:tint val="65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8.011253495273830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Sheet1!$J$2</c:f>
              <c:numCache>
                <c:formatCode>0.00%</c:formatCode>
                <c:ptCount val="1"/>
                <c:pt idx="0">
                  <c:v>0.11950000000000004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31-42D5-9DF0-412F1C0B25A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61-65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4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tint val="54000"/>
                    <a:shade val="100000"/>
                  </a:schemeClr>
                </a:gs>
                <a:gs pos="100000">
                  <a:schemeClr val="accent1">
                    <a:tint val="54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1.25501060733421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E4-4817-8AB3-BCB6F9104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Sheet1!$K$2</c:f>
              <c:numCache>
                <c:formatCode>0.00%</c:formatCode>
                <c:ptCount val="1"/>
                <c:pt idx="0">
                  <c:v>4.4900000000000016E-2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C31-42D5-9DF0-412F1C0B25A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66+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2000"/>
                    <a:tint val="83000"/>
                    <a:shade val="100000"/>
                    <a:alpha val="100000"/>
                    <a:hueMod val="100000"/>
                    <a:satMod val="220000"/>
                    <a:lumMod val="90000"/>
                  </a:schemeClr>
                </a:gs>
                <a:gs pos="76000">
                  <a:schemeClr val="accent1">
                    <a:tint val="42000"/>
                    <a:shade val="100000"/>
                  </a:schemeClr>
                </a:gs>
                <a:gs pos="100000">
                  <a:schemeClr val="accent1">
                    <a:tint val="42000"/>
                    <a:shade val="93000"/>
                    <a:alpha val="100000"/>
                    <a:satMod val="100000"/>
                    <a:lumMod val="93000"/>
                  </a:schemeClr>
                </a:gs>
              </a:gsLst>
              <a:path path="circle">
                <a:fillToRect l="15000" t="15000" r="100000" b="100000"/>
              </a:path>
            </a:gra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Ηλικιακή Κατηγορία</c:v>
                </c:pt>
              </c:strCache>
            </c:strRef>
          </c:cat>
          <c:val>
            <c:numRef>
              <c:f>Sheet1!$L$2</c:f>
              <c:numCache>
                <c:formatCode>0.00%</c:formatCode>
                <c:ptCount val="1"/>
                <c:pt idx="0">
                  <c:v>4.8000000000000013E-3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C31-42D5-9DF0-412F1C0B25AD}"/>
            </c:ext>
          </c:extLst>
        </c:ser>
        <c:dLbls>
          <c:showVal val="1"/>
        </c:dLbls>
        <c:gapWidth val="100"/>
        <c:overlap val="-24"/>
        <c:axId val="85496960"/>
        <c:axId val="85498496"/>
      </c:barChart>
      <c:catAx>
        <c:axId val="85496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5498496"/>
        <c:crosses val="autoZero"/>
        <c:auto val="1"/>
        <c:lblAlgn val="ctr"/>
        <c:lblOffset val="100"/>
      </c:catAx>
      <c:valAx>
        <c:axId val="85498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54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chemeClr val="tx1"/>
                </a:solidFill>
              </a:rPr>
              <a:t>Διάρκεια Συνεχόμενης Ανεργίας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&lt;1 Χρόνο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Διάρκεια Ανεργείας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0.27962382445141065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98-41E9-8F50-501E73AA0F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1-εώς 2 Χρόνια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Διάρκεια Ανεργείας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9.971951823131496E-2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98-41E9-8F50-501E73AA0F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2-3 Χρόνια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Διάρκεια Ανεργείας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0.13314634548754337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98-41E9-8F50-501E73AA0F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3+ Χρόνια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Διάρκεια Ανεργείας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0.48751031182973131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98-41E9-8F50-501E73AA0FC5}"/>
            </c:ext>
          </c:extLst>
        </c:ser>
        <c:dLbls>
          <c:showVal val="1"/>
        </c:dLbls>
        <c:gapWidth val="100"/>
        <c:overlap val="-24"/>
        <c:axId val="89981696"/>
        <c:axId val="89983232"/>
      </c:barChart>
      <c:catAx>
        <c:axId val="89981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9983232"/>
        <c:crosses val="autoZero"/>
        <c:auto val="1"/>
        <c:lblAlgn val="ctr"/>
        <c:lblOffset val="100"/>
      </c:catAx>
      <c:valAx>
        <c:axId val="89983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 w="1587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99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 w="15875" cap="flat" cmpd="sng" algn="ctr">
      <a:noFill/>
      <a:prstDash val="solid"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34238980639888"/>
          <c:y val="0.16375612140889501"/>
          <c:w val="0.61737562925908251"/>
          <c:h val="0.731807816304797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Επιπεδο Εκπαιδευσης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E3-4246-8CFC-43666A7F65EC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E3-4246-8CFC-43666A7F65EC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E3-4246-8CFC-43666A7F65EC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E3-4246-8CFC-43666A7F65E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82DBCD-E86C-4845-A6C0-CB4EF36F8921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0.00%" sourceLinked="0"/>
              <c:spPr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/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1E3-4246-8CFC-43666A7F65E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268BC4-A85F-404B-BFB8-3DC023689335}" type="CELLRANGE">
                      <a:rPr lang="en-US"/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0.00%" sourceLinked="0"/>
              <c:spPr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/>
              </c:spPr>
              <c:dLblPos val="ctr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1E3-4246-8CFC-43666A7F65EC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900F40-6D2E-4DA9-8DEF-051315DF9748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0.00%" sourceLinked="0"/>
              <c:spPr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/>
              </c:spPr>
              <c:dLblPos val="ctr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1E3-4246-8CFC-43666A7F65EC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121861-1B83-4E53-8F11-9746141ED0B4}" type="CELLRANGE">
                      <a:rPr lang="en-US"/>
                      <a:pPr>
                        <a:defRPr sz="133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0.00%" sourceLinked="0"/>
              <c:spPr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  <a:effectLst/>
              </c:spPr>
              <c:dLblPos val="ctr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1E3-4246-8CFC-43666A7F65EC}"/>
                </c:ext>
              </c:extLst>
            </c:dLbl>
            <c:delete val="1"/>
            <c:numFmt formatCode="0.00%" sourceLinked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eparator>; </c:separator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Πανεπηστιμιακής Εκπαίδευσης</c:v>
                </c:pt>
                <c:pt idx="1">
                  <c:v>Τεχνικής Εκπαίδευσης</c:v>
                </c:pt>
                <c:pt idx="2">
                  <c:v>Δευτεροβάθμιας Εκπαίδευσης</c:v>
                </c:pt>
                <c:pt idx="3">
                  <c:v>Υπωχρεωτικής Εκπαίδευσης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0.11892426992245507</c:v>
                </c:pt>
                <c:pt idx="1">
                  <c:v>8.9886157399769046E-2</c:v>
                </c:pt>
                <c:pt idx="2">
                  <c:v>0.40135291206071616</c:v>
                </c:pt>
                <c:pt idx="3">
                  <c:v>0.38983666061706013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Sheet1!$H$2:$H$5</c15:f>
                <c15:dlblRangeCache>
                  <c:ptCount val="4"/>
                  <c:pt idx="0">
                    <c:v>3604</c:v>
                  </c:pt>
                  <c:pt idx="1">
                    <c:v>2724</c:v>
                  </c:pt>
                  <c:pt idx="2">
                    <c:v>12163</c:v>
                  </c:pt>
                  <c:pt idx="3">
                    <c:v>11814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1E3-4246-8CFC-43666A7F65EC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ΩΦΕΛΟΥΜΕΝΟΙ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1F-40D8-93CD-CA06A3276CE4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1F-40D8-93CD-CA06A3276CE4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1F-40D8-93CD-CA06A3276CE4}"/>
              </c:ext>
            </c:extLst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1F-40D8-93CD-CA06A3276CE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ΙΔΙΟ ΕΕ</c:v>
                </c:pt>
                <c:pt idx="1">
                  <c:v>ΧΩΡΙΣ ΕΓΓΡΑΦΗ ΣΤΟ ΜΗΤΡΩΟ</c:v>
                </c:pt>
                <c:pt idx="2">
                  <c:v>ΑΝΑΒΑΘΜΙΖΜΕΝΟ ΕΕ</c:v>
                </c:pt>
                <c:pt idx="3">
                  <c:v>ΥΠΟΒΑΘΜΙΖΜΕΝΟ ΕΕ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45.970394740000003</c:v>
                </c:pt>
                <c:pt idx="1">
                  <c:v>31.551535090000005</c:v>
                </c:pt>
                <c:pt idx="2">
                  <c:v>12.280701749999999</c:v>
                </c:pt>
                <c:pt idx="3">
                  <c:v>10.197368419999997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1F-40D8-93CD-CA06A3276CE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solidFill>
            <a:schemeClr val="accent1">
              <a:lumMod val="60000"/>
              <a:lumOff val="40000"/>
              <a:alpha val="1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dirty="0"/>
              <a:t>ΩΦΕΛΟΥΜΕΝΟΙ/ΕΣ</a:t>
            </a:r>
          </a:p>
        </c:rich>
      </c:tx>
      <c:layout>
        <c:manualLayout>
          <c:xMode val="edge"/>
          <c:yMode val="edge"/>
          <c:x val="0.23326017174682406"/>
          <c:y val="0.12971241555994706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1009828075736"/>
          <c:y val="0.26839945889435202"/>
          <c:w val="0.54325290131416482"/>
          <c:h val="0.568707349156747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Εισόδημα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D5-4378-A417-7783CA42C5BC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D5-4378-A417-7783CA42C5BC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D5-4378-A417-7783CA42C5BC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D5-4378-A417-7783CA42C5BC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D5-4378-A417-7783CA42C5B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layout>
                <c:manualLayout>
                  <c:x val="4.5470300851298733E-3"/>
                  <c:y val="-6.59095910203427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248621550436655"/>
                      <c:h val="0.12438100786484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0D5-4378-A417-7783CA42C5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layout>
                <c:manualLayout>
                  <c:x val="-3.3973985633857499E-2"/>
                  <c:y val="-1.02447317997721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5-4378-A417-7783CA42C5B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Ατοµικό 0-3.500 ευρώ ή Οικογενειακό 0-7.000</c:v>
                </c:pt>
                <c:pt idx="1">
                  <c:v>Ατοµικό 3501-8.000 ευρώ ή Οικογενειακό 7.001-10.000</c:v>
                </c:pt>
                <c:pt idx="2">
                  <c:v>Ατοµικό 5.001-8.000 ευρώ ή Οικογενειακό 10.001-16.000</c:v>
                </c:pt>
                <c:pt idx="3">
                  <c:v>Ατοµικό 8,001-12.000 ευρώ ή Οικογενειακό 16.001-26.000</c:v>
                </c:pt>
                <c:pt idx="4">
                  <c:v>Ατοµικό 12.0001 ευρώ και άνω ή Οικογενειακό 26.000 και άνω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2694</c:v>
                </c:pt>
                <c:pt idx="1">
                  <c:v>221</c:v>
                </c:pt>
                <c:pt idx="2">
                  <c:v>322</c:v>
                </c:pt>
                <c:pt idx="3">
                  <c:v>148</c:v>
                </c:pt>
                <c:pt idx="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0D5-4378-A417-7783CA42C5B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dirty="0"/>
              <a:t>ΑΙΤΟΥΝΤΕΣ</a:t>
            </a:r>
          </a:p>
        </c:rich>
      </c:tx>
      <c:layout>
        <c:manualLayout>
          <c:xMode val="edge"/>
          <c:yMode val="edge"/>
          <c:x val="0.54660414358851528"/>
          <c:y val="7.215722715809262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Εισόδημα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8-4799-BEFC-CE522483DC99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8-4799-BEFC-CE522483DC99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8-4799-BEFC-CE522483DC99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8-4799-BEFC-CE522483DC99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8-4799-BEFC-CE522483DC99}"/>
              </c:ext>
            </c:extLst>
          </c:dPt>
          <c:dLbls>
            <c:dLbl>
              <c:idx val="0"/>
              <c:layout>
                <c:manualLayout>
                  <c:x val="-3.1685678073510921E-2"/>
                  <c:y val="0.121024403712067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8-4799-BEFC-CE522483DC99}"/>
                </c:ext>
              </c:extLst>
            </c:dLbl>
            <c:dLbl>
              <c:idx val="1"/>
              <c:layout>
                <c:manualLayout>
                  <c:x val="7.1875966787421502E-3"/>
                  <c:y val="-1.9674642927786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248621550436655"/>
                      <c:h val="0.12438100786484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88-4799-BEFC-CE522483DC99}"/>
                </c:ext>
              </c:extLst>
            </c:dLbl>
            <c:dLbl>
              <c:idx val="2"/>
              <c:layout>
                <c:manualLayout>
                  <c:x val="3.4326151246303303E-2"/>
                  <c:y val="-5.8876736941005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8-4799-BEFC-CE522483DC99}"/>
                </c:ext>
              </c:extLst>
            </c:dLbl>
            <c:dLbl>
              <c:idx val="3"/>
              <c:layout>
                <c:manualLayout>
                  <c:x val="3.2037879770732115E-2"/>
                  <c:y val="-4.29547777210018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8-4799-BEFC-CE522483DC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Ατοµικό 0-3.500€ ή Οικογενειακό 0-7.000€</c:v>
                </c:pt>
                <c:pt idx="1">
                  <c:v>Ατοµικό 3501-8.000€ ή Οικογενειακό 7.001-10.000€</c:v>
                </c:pt>
                <c:pt idx="2">
                  <c:v>Ατοµικό 5.001-8.000€ ή Οικογενειακό 10.001-16.000€</c:v>
                </c:pt>
                <c:pt idx="3">
                  <c:v>Ατοµικό 8,001-12.000€ ή Οικογενειακό 16.001-26.000€</c:v>
                </c:pt>
                <c:pt idx="4">
                  <c:v>Ατοµικό 12.0001€ και άνω ή Οικογενειακό 26.000 και άνω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28099</c:v>
                </c:pt>
                <c:pt idx="1">
                  <c:v>3363</c:v>
                </c:pt>
                <c:pt idx="2">
                  <c:v>5678</c:v>
                </c:pt>
                <c:pt idx="3">
                  <c:v>4757</c:v>
                </c:pt>
                <c:pt idx="4">
                  <c:v>2362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188-4799-BEFC-CE522483DC9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605718724323E-2"/>
          <c:y val="3.0850534475085307E-2"/>
          <c:w val="0.284037558685446"/>
          <c:h val="0.955708777012214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 w="0" cmpd="dbl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Επιδιορθώσεις οδικού δικτιού</c:v>
                </c:pt>
                <c:pt idx="1">
                  <c:v>Κοινωνικές υπηρεσίες</c:v>
                </c:pt>
                <c:pt idx="2">
                  <c:v>Εργασίες αναβάθμισης δημοσίων κτιρίων</c:v>
                </c:pt>
                <c:pt idx="3">
                  <c:v>Λειτουργική αναβάθμιση δημοτικών υπηρεσιών </c:v>
                </c:pt>
                <c:pt idx="4">
                  <c:v>Περιβαλλοντικά</c:v>
                </c:pt>
                <c:pt idx="5">
                  <c:v>Πολιτισμού</c:v>
                </c:pt>
                <c:pt idx="6">
                  <c:v>Υγεία και Κοινωνική Προνοία</c:v>
                </c:pt>
                <c:pt idx="7">
                  <c:v>Υποδομές Δημοσίου Συμφέροντος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417</c:v>
                </c:pt>
                <c:pt idx="1">
                  <c:v>1252</c:v>
                </c:pt>
                <c:pt idx="2">
                  <c:v>431</c:v>
                </c:pt>
                <c:pt idx="3">
                  <c:v>1630</c:v>
                </c:pt>
                <c:pt idx="4">
                  <c:v>1023</c:v>
                </c:pt>
                <c:pt idx="5">
                  <c:v>256</c:v>
                </c:pt>
                <c:pt idx="6">
                  <c:v>117</c:v>
                </c:pt>
                <c:pt idx="7">
                  <c:v>1037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28-48F9-9589-DE1D37A668FE}"/>
            </c:ext>
          </c:extLst>
        </c:ser>
        <c:dLbls>
          <c:showVal val="1"/>
        </c:dLbls>
        <c:gapWidth val="106"/>
        <c:axId val="98104832"/>
        <c:axId val="98836864"/>
      </c:barChart>
      <c:catAx>
        <c:axId val="98104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836864"/>
        <c:crosses val="autoZero"/>
        <c:auto val="1"/>
        <c:lblAlgn val="ctr"/>
        <c:lblOffset val="100"/>
      </c:catAx>
      <c:valAx>
        <c:axId val="988368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810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0.32442</cdr:x>
      <cdr:y>0.47633</cdr:y>
    </cdr:from>
    <cdr:to>
      <cdr:x>0.40913</cdr:x>
      <cdr:y>0.58423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873819" y="1702466"/>
          <a:ext cx="489324" cy="3856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600" b="1" dirty="0"/>
            <a:t>ΔΕ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0.91528</cdr:x>
      <cdr:y>0.2223</cdr:y>
    </cdr:from>
    <cdr:to>
      <cdr:x>1</cdr:x>
      <cdr:y>0.31702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286635" y="794512"/>
          <a:ext cx="4893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600" b="1" dirty="0"/>
            <a:t>ΤΕ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0.77067</cdr:x>
      <cdr:y>0.03389</cdr:y>
    </cdr:from>
    <cdr:to>
      <cdr:x>0.85539</cdr:x>
      <cdr:y>0.12861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4451354" y="121122"/>
          <a:ext cx="4893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600" b="1" dirty="0"/>
            <a:t>ΠΕ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0.83401</cdr:x>
      <cdr:y>0.89718</cdr:y>
    </cdr:from>
    <cdr:to>
      <cdr:x>0.91873</cdr:x>
      <cdr:y>0.99191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17201" y="3206621"/>
          <a:ext cx="489340" cy="3385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1600" b="1" dirty="0"/>
            <a:t>ΥΕ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66D9-EF95-48C9-8A7D-4A5CCF280F50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DAB40-425B-4492-B649-B514BE40E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82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DAB40-425B-4492-B649-B514BE40E8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05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73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17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30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81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43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07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284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4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72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86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92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9D4A68-61AF-B346-91B1-3FE722CAED96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D9334A-4E17-EC4A-9965-99AF1F752F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01E9E52-DAE6-413E-BAD6-A706E262295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685800"/>
              <a:t>30/11/2017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48441B-FB16-42D3-90E7-E0DF8E7DEBD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8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12" Type="http://schemas.openxmlformats.org/officeDocument/2006/relationships/image" Target="../media/image41.png"/><Relationship Id="rId2" Type="http://schemas.openxmlformats.org/officeDocument/2006/relationships/image" Target="../media/image31.gif"/><Relationship Id="rId16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gif"/><Relationship Id="rId15" Type="http://schemas.openxmlformats.org/officeDocument/2006/relationships/image" Target="../media/image4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57.png"/><Relationship Id="rId3" Type="http://schemas.openxmlformats.org/officeDocument/2006/relationships/image" Target="../media/image47.gif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gif"/><Relationship Id="rId10" Type="http://schemas.openxmlformats.org/officeDocument/2006/relationships/image" Target="../media/image54.png"/><Relationship Id="rId4" Type="http://schemas.openxmlformats.org/officeDocument/2006/relationships/image" Target="../media/image48.gif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4" y="5653150"/>
            <a:ext cx="375887" cy="250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6" y="5602485"/>
            <a:ext cx="333569" cy="341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62" y="5638096"/>
            <a:ext cx="265469" cy="2702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0880" y="1391920"/>
            <a:ext cx="739648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>
                <a:latin typeface="+mn-lt"/>
              </a:rPr>
              <a:t>Νέα Γενιά Προγραμμάτων Κοινωφελούς Εργασίας</a:t>
            </a:r>
            <a:endParaRPr lang="en-US" sz="5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474720"/>
            <a:ext cx="7543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Στατιστική Περιγραφή</a:t>
            </a:r>
          </a:p>
          <a:p>
            <a:endParaRPr lang="el-GR" dirty="0"/>
          </a:p>
          <a:p>
            <a:r>
              <a:rPr lang="el-GR" sz="1200" dirty="0"/>
              <a:t>Πηγές: ΟΠΣ ΟΑΕΔ, Ερωτηματολόγια Αναφορών Προόδου Δήμων, Πλατφόρμα Διαχείρισης Κοινωφελούς Προγράμματος Υπουργείου Εργασίας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893DC4-972E-4CB2-87AE-DE4838498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3686" y="5621702"/>
            <a:ext cx="501106" cy="303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56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09288"/>
            <a:ext cx="6781800" cy="362912"/>
          </a:xfrm>
        </p:spPr>
        <p:txBody>
          <a:bodyPr>
            <a:noAutofit/>
          </a:bodyPr>
          <a:lstStyle/>
          <a:p>
            <a:r>
              <a:rPr lang="el-GR" sz="2400" dirty="0"/>
              <a:t> Υπηρεσίες προς Τρίτους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05" y="6163572"/>
            <a:ext cx="653000" cy="653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5" y="6310503"/>
            <a:ext cx="430267" cy="4302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5" y="6218528"/>
            <a:ext cx="486041" cy="4860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33" y="6340634"/>
            <a:ext cx="454413" cy="454413"/>
          </a:xfrm>
          <a:prstGeom prst="rect">
            <a:avLst/>
          </a:prstGeom>
        </p:spPr>
      </p:pic>
      <p:pic>
        <p:nvPicPr>
          <p:cNvPr id="13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65" y="964655"/>
            <a:ext cx="656305" cy="527332"/>
          </a:xfrm>
          <a:prstGeom prst="rect">
            <a:avLst/>
          </a:prstGeom>
        </p:spPr>
      </p:pic>
      <p:pic>
        <p:nvPicPr>
          <p:cNvPr id="14" name="Picture 13" descr="C:\Users\Nikos\AppData\Local\Microsoft\Windows\INetCache\Content.Word\disabled.gif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6" y="1948769"/>
            <a:ext cx="535222" cy="63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9" y="2921639"/>
            <a:ext cx="605398" cy="678574"/>
          </a:xfrm>
          <a:prstGeom prst="rect">
            <a:avLst/>
          </a:prstGeom>
        </p:spPr>
      </p:pic>
      <p:pic>
        <p:nvPicPr>
          <p:cNvPr id="16" name="char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830" y="3937882"/>
            <a:ext cx="605398" cy="60546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13" y="791720"/>
            <a:ext cx="684705" cy="880908"/>
          </a:xfrm>
          <a:prstGeom prst="rect">
            <a:avLst/>
          </a:prstGeom>
        </p:spPr>
      </p:pic>
      <p:pic>
        <p:nvPicPr>
          <p:cNvPr id="18" name="chart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0170" y="879201"/>
            <a:ext cx="991465" cy="876452"/>
          </a:xfrm>
          <a:prstGeom prst="rect">
            <a:avLst/>
          </a:prstGeom>
        </p:spPr>
      </p:pic>
      <p:pic>
        <p:nvPicPr>
          <p:cNvPr id="19" name="char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9689" y="2062294"/>
            <a:ext cx="651126" cy="570633"/>
          </a:xfrm>
          <a:prstGeom prst="rect">
            <a:avLst/>
          </a:prstGeom>
        </p:spPr>
      </p:pic>
      <p:pic>
        <p:nvPicPr>
          <p:cNvPr id="20" name="Picture 19" descr="C:\Users\Nikos\AppData\Local\Microsoft\Windows\INetCache\Content.Word\minorities.gif"/>
          <p:cNvPicPr/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22" y="3747122"/>
            <a:ext cx="1070160" cy="111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chart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8404" y="3112897"/>
            <a:ext cx="732411" cy="541767"/>
          </a:xfrm>
          <a:prstGeom prst="rect">
            <a:avLst/>
          </a:prstGeom>
        </p:spPr>
      </p:pic>
      <p:pic>
        <p:nvPicPr>
          <p:cNvPr id="22" name="Picture 21" descr="C:\Users\Nikos\AppData\Local\Microsoft\Windows\INetCache\Content.Word\tourist.gif"/>
          <p:cNvPicPr/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79" y="1713778"/>
            <a:ext cx="1104035" cy="120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Nikos\AppData\Local\Microsoft\Windows\INetCache\Content.Word\animals.gif"/>
          <p:cNvPicPr/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86" y="3293730"/>
            <a:ext cx="415834" cy="3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931611" y="1436639"/>
            <a:ext cx="130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Μονογονεϊκές Οικογένειες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1642" y="2541352"/>
            <a:ext cx="92223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>
                <a:solidFill>
                  <a:schemeClr val="bg1"/>
                </a:solidFill>
              </a:rPr>
              <a:t>ΑμεΑ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35243" y="3509462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Ηλικιωμένοι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61642" y="4494247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Παιδιά 6-18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72826" y="1433550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Άνεργοι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97982" y="2541352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Άποροι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7981" y="3478396"/>
            <a:ext cx="18445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err="1">
                <a:solidFill>
                  <a:schemeClr val="bg1"/>
                </a:solidFill>
              </a:rPr>
              <a:t>Τοξικοεξαρτούμενοι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97982" y="4494247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Μειονότητες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29096" y="2607006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Τουρίστες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29096" y="1417215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Νήπια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84821" y="3783215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Αδέσποτα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1642" y="964655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20662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58787" y="2062294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19240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16311" y="3076260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75774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31611" y="4008166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125190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72826" y="911743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26493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56328" y="2095611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42502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51635" y="3091296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1151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97982" y="4087660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22288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84821" y="989380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26493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29096" y="2061587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68524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96018" y="3293730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4520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418954" y="938275"/>
            <a:ext cx="0" cy="424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375873" y="938275"/>
            <a:ext cx="0" cy="424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683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kos\AppData\Local\Microsoft\Windows\INetCache\Content.Word\pavement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4" y="609745"/>
            <a:ext cx="938341" cy="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79984"/>
            <a:ext cx="627621" cy="534135"/>
          </a:xfrm>
          <a:prstGeom prst="rect">
            <a:avLst/>
          </a:prstGeom>
        </p:spPr>
      </p:pic>
      <p:pic>
        <p:nvPicPr>
          <p:cNvPr id="6" name="Picture 5" descr="C:\Users\Nikos\AppData\Local\Microsoft\Windows\INetCache\Content.Word\cleaners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5137"/>
            <a:ext cx="726568" cy="65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ikos\AppData\Local\Microsoft\Windows\INetCache\Content.Word\xersea.gif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08" y="744500"/>
            <a:ext cx="630020" cy="66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7" y="4377600"/>
            <a:ext cx="772501" cy="871542"/>
          </a:xfrm>
          <a:prstGeom prst="rect">
            <a:avLst/>
          </a:prstGeom>
        </p:spPr>
      </p:pic>
      <p:pic>
        <p:nvPicPr>
          <p:cNvPr id="9" name="Picture 8" descr="C:\Users\Nikos\AppData\Local\Microsoft\Windows\INetCache\Content.Word\beach.png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4" y="4565694"/>
            <a:ext cx="482357" cy="5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5380892"/>
            <a:ext cx="6781800" cy="791308"/>
          </a:xfrm>
        </p:spPr>
        <p:txBody>
          <a:bodyPr>
            <a:noAutofit/>
          </a:bodyPr>
          <a:lstStyle/>
          <a:p>
            <a:r>
              <a:rPr lang="el-GR" sz="2400" dirty="0"/>
              <a:t> Έκταση Λοιπών Εργασιών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1672" y="1449042"/>
            <a:ext cx="130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Καθαρισμός Χερσαίας Γης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5787" y="1449042"/>
            <a:ext cx="14664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Πλακοστρώσεις / Πεζοδρομήσεις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3500" y="5044381"/>
            <a:ext cx="130875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Συνεντεύξεις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8992" y="2538623"/>
            <a:ext cx="130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Συντήρηση Οδοποιίας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8992" y="3811961"/>
            <a:ext cx="1308754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Καθαρισμός Αστικών Εκτάσεων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53" y="5012404"/>
            <a:ext cx="130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Αντιπυρικές Εργασίες</a:t>
            </a:r>
            <a:endParaRPr lang="el-GR" sz="1400" dirty="0">
              <a:solidFill>
                <a:schemeClr val="bg1"/>
              </a:solidFill>
            </a:endParaRPr>
          </a:p>
        </p:txBody>
      </p:sp>
      <p:pic>
        <p:nvPicPr>
          <p:cNvPr id="17" name="Picture 16" descr="C:\Users\Nikos\AppData\Local\Microsoft\Windows\INetCache\Content.Word\skoupidia.gif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81" y="835738"/>
            <a:ext cx="592939" cy="59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char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208" y="1891807"/>
            <a:ext cx="767783" cy="767767"/>
          </a:xfrm>
          <a:prstGeom prst="rect">
            <a:avLst/>
          </a:prstGeom>
        </p:spPr>
      </p:pic>
      <p:pic>
        <p:nvPicPr>
          <p:cNvPr id="19" name="char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0618" y="3180266"/>
            <a:ext cx="579192" cy="584373"/>
          </a:xfrm>
          <a:prstGeom prst="rect">
            <a:avLst/>
          </a:prstGeom>
        </p:spPr>
      </p:pic>
      <p:pic>
        <p:nvPicPr>
          <p:cNvPr id="20" name="chart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7057" y="4565694"/>
            <a:ext cx="590780" cy="512849"/>
          </a:xfrm>
          <a:prstGeom prst="rect">
            <a:avLst/>
          </a:prstGeom>
        </p:spPr>
      </p:pic>
      <p:pic>
        <p:nvPicPr>
          <p:cNvPr id="21" name="char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4581" y="3418437"/>
            <a:ext cx="752609" cy="528080"/>
          </a:xfrm>
          <a:prstGeom prst="rect">
            <a:avLst/>
          </a:prstGeom>
        </p:spPr>
      </p:pic>
      <p:pic>
        <p:nvPicPr>
          <p:cNvPr id="22" name="chart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2552" y="1630926"/>
            <a:ext cx="1305906" cy="13174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71728" y="2688562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20662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25180" y="971231"/>
            <a:ext cx="12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199535 τ.μ.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8819" y="2105884"/>
            <a:ext cx="163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1392589 τ.μ.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69523" y="4628705"/>
            <a:ext cx="137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7534359 τ.μ.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9523" y="3269890"/>
            <a:ext cx="151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19810454 τ.μ.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22169" y="958612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58420 τ.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2169" y="2108298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249077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97181" y="3378097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2194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8133" y="3733099"/>
            <a:ext cx="152714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Περιβαλλοντικές Μελέτες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4029" y="2517281"/>
            <a:ext cx="1308754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Δέντρα που Φυτεύτηκαν / Φροντίστηκαν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9208" y="4998037"/>
            <a:ext cx="130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Ακτές / Παραλίες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2169" y="3818087"/>
            <a:ext cx="130875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Εκδηλώσεις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55512" y="2564226"/>
            <a:ext cx="140585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Ψηφιοποιημένα Έγγραφα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2169" y="1431801"/>
            <a:ext cx="13087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Τόνοι Ανακύκλωσης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39208" y="4564496"/>
            <a:ext cx="142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1398459 τ.μ.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4652" y="3373001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118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88638" y="2060105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174160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04446" y="981311"/>
            <a:ext cx="138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7770467 τ.μ.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41672" y="4589695"/>
            <a:ext cx="11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2535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465842" y="958612"/>
            <a:ext cx="0" cy="424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95496" y="1108038"/>
            <a:ext cx="0" cy="424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00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268888"/>
            <a:ext cx="6781800" cy="903311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32709" y="1402080"/>
            <a:ext cx="3405051" cy="203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623398"/>
              </p:ext>
            </p:extLst>
          </p:nvPr>
        </p:nvGraphicFramePr>
        <p:xfrm>
          <a:off x="569322" y="2090453"/>
          <a:ext cx="3849189" cy="21083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6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8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6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675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Προέλευση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Ποσό σε Ευρώ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489">
                <a:tc>
                  <a:txBody>
                    <a:bodyPr/>
                    <a:lstStyle/>
                    <a:p>
                      <a:pPr algn="ctr"/>
                      <a:r>
                        <a:rPr lang="el-GR" sz="1200" kern="1200" dirty="0">
                          <a:effectLst/>
                        </a:rPr>
                        <a:t>Συγχρηματοδοτούμενη</a:t>
                      </a:r>
                      <a:r>
                        <a:rPr lang="el-GR" sz="1200" kern="1200" baseline="0" dirty="0">
                          <a:effectLst/>
                        </a:rPr>
                        <a:t> </a:t>
                      </a:r>
                      <a:r>
                        <a:rPr lang="el-GR" sz="1200" kern="1200" dirty="0">
                          <a:effectLst/>
                        </a:rPr>
                        <a:t>δαπάνη</a:t>
                      </a:r>
                      <a:r>
                        <a:rPr lang="el-GR" sz="1200" kern="1200" baseline="0" dirty="0">
                          <a:effectLst/>
                        </a:rPr>
                        <a:t> </a:t>
                      </a:r>
                      <a:r>
                        <a:rPr lang="el-GR" sz="1200" kern="1200" dirty="0">
                          <a:effectLst/>
                        </a:rPr>
                        <a:t>του</a:t>
                      </a:r>
                      <a:r>
                        <a:rPr lang="el-GR" sz="1200" kern="1200" baseline="0" dirty="0">
                          <a:effectLst/>
                        </a:rPr>
                        <a:t> </a:t>
                      </a:r>
                      <a:r>
                        <a:rPr lang="el-GR" sz="1200" kern="1200" dirty="0">
                          <a:effectLst/>
                        </a:rPr>
                        <a:t>ΕΚΤ</a:t>
                      </a:r>
                      <a:endParaRPr lang="el-G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240.000.000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837">
                <a:tc>
                  <a:txBody>
                    <a:bodyPr/>
                    <a:lstStyle/>
                    <a:p>
                      <a:pPr algn="ctr"/>
                      <a:r>
                        <a:rPr lang="el-GR" sz="1200" kern="1200" dirty="0">
                          <a:effectLst/>
                        </a:rPr>
                        <a:t>Εθνικοί</a:t>
                      </a:r>
                      <a:r>
                        <a:rPr lang="el-GR" sz="1200" kern="1200" baseline="0" dirty="0">
                          <a:effectLst/>
                        </a:rPr>
                        <a:t> </a:t>
                      </a:r>
                      <a:r>
                        <a:rPr lang="el-GR" sz="1200" kern="1200" dirty="0">
                          <a:effectLst/>
                        </a:rPr>
                        <a:t>πόροι</a:t>
                      </a:r>
                      <a:endParaRPr lang="el-GR" sz="12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68.000.000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2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Σύνολο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/>
                        <a:t>308.000.000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7995" y="1659210"/>
            <a:ext cx="34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Προϋπολογισμός Προγράμματος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8902294"/>
              </p:ext>
            </p:extLst>
          </p:nvPr>
        </p:nvGraphicFramePr>
        <p:xfrm>
          <a:off x="4645301" y="1350579"/>
          <a:ext cx="4098106" cy="371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1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9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4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Πρόσκληση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Αριθμός Θέσεων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Αριθμός Αιτήσεων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Μέσος Όρος Αιτήσεων </a:t>
                      </a: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Θέση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Α’ 17 Δήμων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3424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44.150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Α’ 34 Δήμων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6.339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72.378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274 Δήμων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24.251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247.000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Β’ 17 Δήμων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3.494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31.157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Β’34 Δήμων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~7.800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 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Σύνολο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45.225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394.685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 descr="C:\Users\Nikos\Dropbox\ILO\pics\site\eu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2697475"/>
            <a:ext cx="582930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2506979" y="3208647"/>
            <a:ext cx="7369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035256"/>
              </p:ext>
            </p:extLst>
          </p:nvPr>
        </p:nvGraphicFramePr>
        <p:xfrm>
          <a:off x="2473534" y="3241782"/>
          <a:ext cx="493609" cy="408504"/>
        </p:xfrm>
        <a:graphic>
          <a:graphicData uri="http://schemas.openxmlformats.org/presentationml/2006/ole">
            <p:oleObj spid="_x0000_s1043" name="Bitmap Image" r:id="rId4" imgW="1162212" imgH="923810" progId="PBrush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5301" y="847228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Αιτήσεις και Τοποθετήσεις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359902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6108"/>
            <a:ext cx="6781800" cy="606091"/>
          </a:xfrm>
        </p:spPr>
        <p:txBody>
          <a:bodyPr>
            <a:normAutofit/>
          </a:bodyPr>
          <a:lstStyle/>
          <a:p>
            <a:r>
              <a:rPr lang="el-GR" sz="2400" dirty="0"/>
              <a:t>Ωφελούμενοι</a:t>
            </a:r>
            <a:r>
              <a:rPr lang="en-US" sz="2400" dirty="0"/>
              <a:t> : </a:t>
            </a:r>
            <a:r>
              <a:rPr lang="en-US" sz="1600" dirty="0"/>
              <a:t>30305 (</a:t>
            </a:r>
            <a:r>
              <a:rPr lang="el-GR" sz="1600" dirty="0"/>
              <a:t>Α΄17, Α΄34. 274)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070" y="863048"/>
            <a:ext cx="134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14875</a:t>
            </a:r>
            <a:r>
              <a:rPr lang="el-GR" sz="1600" dirty="0"/>
              <a:t> Άνδρες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44359" y="898103"/>
            <a:ext cx="160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15430</a:t>
            </a:r>
            <a:r>
              <a:rPr lang="el-GR" sz="1600" dirty="0"/>
              <a:t> Γυναίκες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50850" y="2940505"/>
            <a:ext cx="138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1171 </a:t>
            </a:r>
            <a:r>
              <a:rPr lang="el-GR" sz="1600" dirty="0"/>
              <a:t>Μονογονεϊκές Οικογένειες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684" y="3025197"/>
            <a:ext cx="212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601</a:t>
            </a:r>
            <a:r>
              <a:rPr lang="el-GR" sz="1600" dirty="0"/>
              <a:t> Πολύτεκνες Οικογένειες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7" y="578004"/>
            <a:ext cx="914296" cy="96095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99" y="631327"/>
            <a:ext cx="977659" cy="977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84" y="2835669"/>
            <a:ext cx="1546098" cy="1164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4" y="2878197"/>
            <a:ext cx="1239521" cy="9332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6684" y="1798514"/>
            <a:ext cx="138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793 </a:t>
            </a:r>
            <a:r>
              <a:rPr lang="el-GR" sz="1600" dirty="0"/>
              <a:t>Άτομα με Αναπηρία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04" y="1747896"/>
            <a:ext cx="809248" cy="8092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50" y="1798514"/>
            <a:ext cx="707136" cy="707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64040" y="1846933"/>
            <a:ext cx="196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55 % Συμμετείχαν στη Κατάρτιση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7" y="4130167"/>
            <a:ext cx="2236773" cy="1397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567" y="4710808"/>
            <a:ext cx="5225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dirty="0"/>
              <a:t>Άνεργη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1556" y="4708584"/>
            <a:ext cx="5225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dirty="0"/>
              <a:t>Άνεργος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2099" y="4470455"/>
            <a:ext cx="242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7.555</a:t>
            </a:r>
            <a:r>
              <a:rPr lang="el-GR" sz="1600" dirty="0"/>
              <a:t> από νοικοκυριά με δύο άνεργους γονείς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63" y="5121472"/>
            <a:ext cx="1355718" cy="7257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27076" y="5198397"/>
            <a:ext cx="212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3541 </a:t>
            </a:r>
            <a:r>
              <a:rPr lang="el-GR" sz="1600" dirty="0"/>
              <a:t>Ωφελούμενοι ΚΕΑ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76" y="4150050"/>
            <a:ext cx="945715" cy="9313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7347" y="4395132"/>
            <a:ext cx="212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601</a:t>
            </a:r>
            <a:r>
              <a:rPr lang="el-GR" sz="1600" dirty="0"/>
              <a:t> Πολύτεκνες Οικογένειες  </a:t>
            </a:r>
          </a:p>
        </p:txBody>
      </p:sp>
    </p:spTree>
    <p:extLst>
      <p:ext uri="{BB962C8B-B14F-4D97-AF65-F5344CB8AC3E}">
        <p14:creationId xmlns="" xmlns:p14="http://schemas.microsoft.com/office/powerpoint/2010/main" val="20874002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82" y="5552598"/>
            <a:ext cx="6781800" cy="619601"/>
          </a:xfrm>
        </p:spPr>
        <p:txBody>
          <a:bodyPr>
            <a:normAutofit/>
          </a:bodyPr>
          <a:lstStyle/>
          <a:p>
            <a:r>
              <a:rPr lang="el-GR" sz="2400" dirty="0"/>
              <a:t>Ηλικιακή Κατανομή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5699840"/>
              </p:ext>
            </p:extLst>
          </p:nvPr>
        </p:nvGraphicFramePr>
        <p:xfrm>
          <a:off x="583474" y="1421237"/>
          <a:ext cx="7599099" cy="322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238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6E94D-53C0-42F3-8CC4-506D2E1B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Ανεργία Ωφελούμενων</a:t>
            </a:r>
            <a:endParaRPr lang="en-US" sz="2400" dirty="0"/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="" xmlns:a16="http://schemas.microsoft.com/office/drawing/2014/main" id="{55AD9278-76F5-4EEB-9EF3-56478F567D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2237103"/>
              </p:ext>
            </p:extLst>
          </p:nvPr>
        </p:nvGraphicFramePr>
        <p:xfrm>
          <a:off x="609601" y="920495"/>
          <a:ext cx="8084602" cy="392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9620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20148"/>
            <a:ext cx="6781800" cy="552051"/>
          </a:xfrm>
        </p:spPr>
        <p:txBody>
          <a:bodyPr>
            <a:normAutofit/>
          </a:bodyPr>
          <a:lstStyle/>
          <a:p>
            <a:r>
              <a:rPr lang="el-GR" sz="2400" dirty="0"/>
              <a:t>Εκπαιδευτικό Επίπεδο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="" xmlns:p14="http://schemas.microsoft.com/office/powerpoint/2010/main" val="876926486"/>
              </p:ext>
            </p:extLst>
          </p:nvPr>
        </p:nvGraphicFramePr>
        <p:xfrm>
          <a:off x="-1623059" y="1001320"/>
          <a:ext cx="5775959" cy="357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8978" y="465550"/>
            <a:ext cx="3085514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28" b="1" dirty="0">
                <a:solidFill>
                  <a:srgbClr val="1F497D"/>
                </a:solidFill>
              </a:rPr>
              <a:t>Εκπαιδευτικό</a:t>
            </a:r>
            <a:r>
              <a:rPr lang="el-GR" sz="2100" dirty="0"/>
              <a:t> </a:t>
            </a:r>
            <a:r>
              <a:rPr lang="el-GR" sz="2128" b="1" dirty="0">
                <a:solidFill>
                  <a:srgbClr val="1F497D"/>
                </a:solidFill>
              </a:rPr>
              <a:t>Επίπεδο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18" y="875011"/>
            <a:ext cx="768318" cy="878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61" y="1653066"/>
            <a:ext cx="810465" cy="92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57" y="3618843"/>
            <a:ext cx="562110" cy="642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" y="1972132"/>
            <a:ext cx="767649" cy="877313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4275404833"/>
              </p:ext>
            </p:extLst>
          </p:nvPr>
        </p:nvGraphicFramePr>
        <p:xfrm>
          <a:off x="4612268" y="1454331"/>
          <a:ext cx="3774087" cy="372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068217" y="1001320"/>
            <a:ext cx="0" cy="424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6554" y="512183"/>
            <a:ext cx="3085514" cy="107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28" b="1" dirty="0">
                <a:solidFill>
                  <a:srgbClr val="1F497D"/>
                </a:solidFill>
              </a:rPr>
              <a:t>Σύγκριση Εκπαιδευτικού Επιπέδου ΟΑΕΔ-Αίτησης</a:t>
            </a:r>
          </a:p>
        </p:txBody>
      </p:sp>
    </p:spTree>
    <p:extLst>
      <p:ext uri="{BB962C8B-B14F-4D97-AF65-F5344CB8AC3E}">
        <p14:creationId xmlns="" xmlns:p14="http://schemas.microsoft.com/office/powerpoint/2010/main" val="421641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1358"/>
            <a:ext cx="6781800" cy="600842"/>
          </a:xfrm>
        </p:spPr>
        <p:txBody>
          <a:bodyPr>
            <a:normAutofit/>
          </a:bodyPr>
          <a:lstStyle/>
          <a:p>
            <a:r>
              <a:rPr lang="el-GR" sz="2400" dirty="0"/>
              <a:t>Εισοδηματικές Κατηγορίες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="" xmlns:p14="http://schemas.microsoft.com/office/powerpoint/2010/main" val="1835530411"/>
              </p:ext>
            </p:extLst>
          </p:nvPr>
        </p:nvGraphicFramePr>
        <p:xfrm>
          <a:off x="4970200" y="680720"/>
          <a:ext cx="4590360" cy="426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72464914"/>
              </p:ext>
            </p:extLst>
          </p:nvPr>
        </p:nvGraphicFramePr>
        <p:xfrm>
          <a:off x="324394" y="974577"/>
          <a:ext cx="4809744" cy="375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9735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49127"/>
            <a:ext cx="6781800" cy="523072"/>
          </a:xfrm>
        </p:spPr>
        <p:txBody>
          <a:bodyPr>
            <a:normAutofit/>
          </a:bodyPr>
          <a:lstStyle/>
          <a:p>
            <a:r>
              <a:rPr lang="el-GR" sz="2400" dirty="0"/>
              <a:t>Έργα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02920"/>
            <a:ext cx="5916168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28" b="1" dirty="0">
                <a:solidFill>
                  <a:srgbClr val="1F497D"/>
                </a:solidFill>
              </a:rPr>
              <a:t>Κατηγορίες Έργων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9651883"/>
              </p:ext>
            </p:extLst>
          </p:nvPr>
        </p:nvGraphicFramePr>
        <p:xfrm>
          <a:off x="235204" y="1010082"/>
          <a:ext cx="818896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9241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33658"/>
            <a:ext cx="6781800" cy="538541"/>
          </a:xfrm>
        </p:spPr>
        <p:txBody>
          <a:bodyPr>
            <a:normAutofit/>
          </a:bodyPr>
          <a:lstStyle/>
          <a:p>
            <a:r>
              <a:rPr lang="el-GR" sz="2400" dirty="0"/>
              <a:t>Αναβάθμιση Υποδομών και Δημόσιων Κτιρίων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58" y="3722894"/>
            <a:ext cx="601885" cy="601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37" y="2782524"/>
            <a:ext cx="546926" cy="54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07" y="1788076"/>
            <a:ext cx="690085" cy="69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15" y="1020066"/>
            <a:ext cx="627888" cy="627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8" y="3661029"/>
            <a:ext cx="666369" cy="666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8" y="2790634"/>
            <a:ext cx="664083" cy="66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" y="1920239"/>
            <a:ext cx="664083" cy="664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7" y="1025748"/>
            <a:ext cx="649224" cy="649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9959" y="1025748"/>
            <a:ext cx="2099119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Αθλητικές Εγκαταστάσεις Δημόσιας Χρήσης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9957" y="2797440"/>
            <a:ext cx="209911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Σχολικές και Προσχολικές Μονάδες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6912" y="1979761"/>
            <a:ext cx="134450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Δομές Υγείας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6910" y="2975924"/>
            <a:ext cx="1744395" cy="3141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Κτίρια Πολιτισμού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8961" y="3839698"/>
            <a:ext cx="184841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Δημοτικές Υποδομές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83" y="2026998"/>
            <a:ext cx="209911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Κοινωνικές Δομές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182" y="1252728"/>
            <a:ext cx="11906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</a:rPr>
              <a:t>Βιβλιοθήκες</a:t>
            </a:r>
            <a:r>
              <a:rPr lang="el-GR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9959" y="3847744"/>
            <a:ext cx="205424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Κοινόχρηστοι Χώροι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759" y="1210414"/>
            <a:ext cx="55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110</a:t>
            </a:r>
          </a:p>
          <a:p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1539474" y="1996221"/>
            <a:ext cx="54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7759" y="2959344"/>
            <a:ext cx="55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480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1246" y="3808921"/>
            <a:ext cx="6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3044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1162" y="1210414"/>
            <a:ext cx="61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543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069" y="2007151"/>
            <a:ext cx="61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603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8976" y="2879431"/>
            <a:ext cx="6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264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8976" y="3847743"/>
            <a:ext cx="65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6731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989840" y="1025748"/>
            <a:ext cx="0" cy="4244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0"/>
            <a:ext cx="697868" cy="6978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59868" y="4783003"/>
            <a:ext cx="68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1558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66910" y="4746648"/>
            <a:ext cx="184841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Μικρά Τοπικά Έργα Υποδομών </a:t>
            </a:r>
          </a:p>
        </p:txBody>
      </p:sp>
    </p:spTree>
    <p:extLst>
      <p:ext uri="{BB962C8B-B14F-4D97-AF65-F5344CB8AC3E}">
        <p14:creationId xmlns="" xmlns:p14="http://schemas.microsoft.com/office/powerpoint/2010/main" val="13715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7962</TotalTime>
  <Words>323</Words>
  <Application>Microsoft Office PowerPoint</Application>
  <PresentationFormat>Προβολή στην οθόνη (4:3)</PresentationFormat>
  <Paragraphs>158</Paragraphs>
  <Slides>11</Slides>
  <Notes>1</Notes>
  <HiddenSlides>1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NewsPrint</vt:lpstr>
      <vt:lpstr>Office Theme</vt:lpstr>
      <vt:lpstr>Bitmap Image</vt:lpstr>
      <vt:lpstr>Διαφάνεια 1</vt:lpstr>
      <vt:lpstr>Διαφάνεια 2</vt:lpstr>
      <vt:lpstr>Ωφελούμενοι : 30305 (Α΄17, Α΄34. 274)</vt:lpstr>
      <vt:lpstr>Ηλικιακή Κατανομή</vt:lpstr>
      <vt:lpstr>Ανεργία Ωφελούμενων</vt:lpstr>
      <vt:lpstr>Εκπαιδευτικό Επίπεδο</vt:lpstr>
      <vt:lpstr>Εισοδηματικές Κατηγορίες</vt:lpstr>
      <vt:lpstr>Έργα</vt:lpstr>
      <vt:lpstr>Αναβάθμιση Υποδομών και Δημόσιων Κτιρίων </vt:lpstr>
      <vt:lpstr> Υπηρεσίες προς Τρίτους</vt:lpstr>
      <vt:lpstr> Έκταση Λοιπών Εργασιών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Κοινωφελής Απασχόληση</dc:title>
  <dc:creator>nelli kambouri</dc:creator>
  <cp:lastModifiedBy> </cp:lastModifiedBy>
  <cp:revision>166</cp:revision>
  <dcterms:created xsi:type="dcterms:W3CDTF">2017-05-15T09:57:25Z</dcterms:created>
  <dcterms:modified xsi:type="dcterms:W3CDTF">2017-11-30T14:12:46Z</dcterms:modified>
</cp:coreProperties>
</file>